
<file path=[Content_Types].xml><?xml version="1.0" encoding="utf-8"?>
<Types xmlns="http://schemas.openxmlformats.org/package/2006/content-types"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0" r:id="rId4"/>
    <p:sldId id="259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6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944AE3F-F223-450D-B588-735F0B6886A2}">
          <p14:sldIdLst>
            <p14:sldId id="258"/>
          </p14:sldIdLst>
        </p14:section>
        <p14:section name="Раздел без заголовка" id="{A55A438B-E109-44C7-AB94-83209F2F95A9}">
          <p14:sldIdLst>
            <p14:sldId id="257"/>
            <p14:sldId id="260"/>
            <p14:sldId id="259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646A"/>
    <a:srgbClr val="93AAB0"/>
    <a:srgbClr val="596C4C"/>
    <a:srgbClr val="748D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B236EA-4075-4158-AA3A-1154F2097F8E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C1A68A87-F6F4-4056-923D-A62EE9BC8081}">
      <dgm:prSet phldrT="[Текст]" custT="1"/>
      <dgm:spPr/>
      <dgm:t>
        <a:bodyPr/>
        <a:lstStyle/>
        <a:p>
          <a:r>
            <a:rPr lang="ru-RU" sz="2000" dirty="0"/>
            <a:t>4</a:t>
          </a:r>
          <a:r>
            <a:rPr lang="ru-RU" sz="2400" dirty="0"/>
            <a:t>.</a:t>
          </a:r>
        </a:p>
      </dgm:t>
    </dgm:pt>
    <dgm:pt modelId="{B7FF9288-B10F-4261-809C-BEFADA7E1432}" type="sibTrans" cxnId="{BB16B6CA-065F-4356-B1B4-1C79700C8FC7}">
      <dgm:prSet/>
      <dgm:spPr/>
      <dgm:t>
        <a:bodyPr/>
        <a:lstStyle/>
        <a:p>
          <a:endParaRPr lang="ru-RU"/>
        </a:p>
      </dgm:t>
    </dgm:pt>
    <dgm:pt modelId="{702E9B64-34CF-4919-8144-CC66279DA1F4}" type="parTrans" cxnId="{BB16B6CA-065F-4356-B1B4-1C79700C8FC7}">
      <dgm:prSet/>
      <dgm:spPr/>
      <dgm:t>
        <a:bodyPr/>
        <a:lstStyle/>
        <a:p>
          <a:endParaRPr lang="ru-RU"/>
        </a:p>
      </dgm:t>
    </dgm:pt>
    <dgm:pt modelId="{825C6DD5-2AB1-4094-977C-A301A1521EA3}" type="pres">
      <dgm:prSet presAssocID="{F8B236EA-4075-4158-AA3A-1154F2097F8E}" presName="Name0" presStyleCnt="0">
        <dgm:presLayoutVars>
          <dgm:chMax val="7"/>
          <dgm:chPref val="5"/>
        </dgm:presLayoutVars>
      </dgm:prSet>
      <dgm:spPr/>
    </dgm:pt>
    <dgm:pt modelId="{4A26086F-9F5F-4467-B2F4-75C2DABB88F1}" type="pres">
      <dgm:prSet presAssocID="{F8B236EA-4075-4158-AA3A-1154F2097F8E}" presName="arrowNode" presStyleLbl="node1" presStyleIdx="0" presStyleCnt="1" custAng="8331869"/>
      <dgm:spPr>
        <a:solidFill>
          <a:srgbClr val="4E646A"/>
        </a:solidFill>
      </dgm:spPr>
    </dgm:pt>
    <dgm:pt modelId="{8FF7DCD8-AEF0-440C-910E-42893D1029A6}" type="pres">
      <dgm:prSet presAssocID="{C1A68A87-F6F4-4056-923D-A62EE9BC8081}" presName="txNode1" presStyleLbl="revTx" presStyleIdx="0" presStyleCnt="1" custFlipHor="1" custScaleX="122935" custScaleY="338817" custLinFactNeighborX="95697" custLinFactNeighborY="62103">
        <dgm:presLayoutVars>
          <dgm:bulletEnabled val="1"/>
        </dgm:presLayoutVars>
      </dgm:prSet>
      <dgm:spPr/>
    </dgm:pt>
  </dgm:ptLst>
  <dgm:cxnLst>
    <dgm:cxn modelId="{E5B03C70-6841-452B-9DE7-FBEB25E2C4F6}" type="presOf" srcId="{C1A68A87-F6F4-4056-923D-A62EE9BC8081}" destId="{8FF7DCD8-AEF0-440C-910E-42893D1029A6}" srcOrd="0" destOrd="0" presId="urn:microsoft.com/office/officeart/2009/3/layout/DescendingProcess"/>
    <dgm:cxn modelId="{BB16B6CA-065F-4356-B1B4-1C79700C8FC7}" srcId="{F8B236EA-4075-4158-AA3A-1154F2097F8E}" destId="{C1A68A87-F6F4-4056-923D-A62EE9BC8081}" srcOrd="0" destOrd="0" parTransId="{702E9B64-34CF-4919-8144-CC66279DA1F4}" sibTransId="{B7FF9288-B10F-4261-809C-BEFADA7E1432}"/>
    <dgm:cxn modelId="{40CA4EE5-FE66-42D0-96DC-871EB0783D08}" type="presOf" srcId="{F8B236EA-4075-4158-AA3A-1154F2097F8E}" destId="{825C6DD5-2AB1-4094-977C-A301A1521EA3}" srcOrd="0" destOrd="0" presId="urn:microsoft.com/office/officeart/2009/3/layout/DescendingProcess"/>
    <dgm:cxn modelId="{2B9A17DC-9A90-4BC9-B4B6-C49F99CE7A20}" type="presParOf" srcId="{825C6DD5-2AB1-4094-977C-A301A1521EA3}" destId="{4A26086F-9F5F-4467-B2F4-75C2DABB88F1}" srcOrd="0" destOrd="0" presId="urn:microsoft.com/office/officeart/2009/3/layout/DescendingProcess"/>
    <dgm:cxn modelId="{AC88EED7-D9DD-463B-BA65-D13C2922255E}" type="presParOf" srcId="{825C6DD5-2AB1-4094-977C-A301A1521EA3}" destId="{8FF7DCD8-AEF0-440C-910E-42893D1029A6}" srcOrd="1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6086F-9F5F-4467-B2F4-75C2DABB88F1}">
      <dsp:nvSpPr>
        <dsp:cNvPr id="0" name=""/>
        <dsp:cNvSpPr/>
      </dsp:nvSpPr>
      <dsp:spPr>
        <a:xfrm rot="12728243">
          <a:off x="1903756" y="624709"/>
          <a:ext cx="1831074" cy="1276946"/>
        </a:xfrm>
        <a:prstGeom prst="swooshArrow">
          <a:avLst>
            <a:gd name="adj1" fmla="val 16310"/>
            <a:gd name="adj2" fmla="val 31370"/>
          </a:avLst>
        </a:prstGeom>
        <a:solidFill>
          <a:srgbClr val="4E64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F7DCD8-AEF0-440C-910E-42893D1029A6}">
      <dsp:nvSpPr>
        <dsp:cNvPr id="0" name=""/>
        <dsp:cNvSpPr/>
      </dsp:nvSpPr>
      <dsp:spPr>
        <a:xfrm flipH="1">
          <a:off x="2508155" y="8140"/>
          <a:ext cx="1061291" cy="1149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4</a:t>
          </a:r>
          <a:r>
            <a:rPr lang="ru-RU" sz="2400" kern="1200" dirty="0"/>
            <a:t>.</a:t>
          </a:r>
        </a:p>
      </dsp:txBody>
      <dsp:txXfrm>
        <a:off x="2508155" y="8140"/>
        <a:ext cx="1061291" cy="1149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350EC0-4B67-426E-8788-8D9B662FA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5E1F78-3F09-45D7-82D5-DC40D0A88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7C98EC-7F53-4906-A306-D240F6CF8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52769-A6BC-4607-867E-A21770341F49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2656FE-345C-41E4-9658-4A417DDBF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B288A1-F602-435C-9C8C-A7F405401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1761-4A5D-415B-B2B4-D6E92C740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323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85490-1256-49AB-A159-90595E72D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AC09A8-756A-4583-9363-9818C147ED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92FF47-0285-4E0E-A109-3FA5C83E2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52769-A6BC-4607-867E-A21770341F49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D33EFC-0E37-49B3-8BD2-44CFBE76E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02B9BA-A3F6-4839-8E3B-38ABCC8E7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1761-4A5D-415B-B2B4-D6E92C740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88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A53B059-2C65-4833-A0E4-C90FF0C46A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6F9102-B7B0-459B-8DB5-9509315850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E7F1A9-3861-4358-944A-332686AA0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52769-A6BC-4607-867E-A21770341F49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87E434-56C6-44D6-9246-5D0664C70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5875A7-634C-4410-9450-A7114486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1761-4A5D-415B-B2B4-D6E92C740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988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FBFFF-24CB-494B-8D65-0D5F7E4E8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1530B9-E87A-41F3-A319-554E901AB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3A67E3-DBCE-4B31-A702-4F358FAC4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52769-A6BC-4607-867E-A21770341F49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40094B-3D75-47EB-8FA8-1744179C0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F6FFD7-1660-4A20-8D1A-FEF6A3F8A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1761-4A5D-415B-B2B4-D6E92C740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721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06F239-9892-4220-BFD4-0A8DC3DBB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7ABE7B-67C7-43A2-B918-16FD3E8A7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967607-2DFD-481C-A3B3-33AB5E848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52769-A6BC-4607-867E-A21770341F49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610BF3-9ED2-47F1-B8D6-57BC7FDB2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6B239F-296F-4336-8F99-10D8496C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1761-4A5D-415B-B2B4-D6E92C740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8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CBD6A-7C14-4E34-A74C-7A9D53E3A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D5E10D-301E-4933-9B2F-6E9753C673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8D0E80-7893-41FB-93C9-A5383A542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D4DCCE-8806-458C-8C08-025092BF0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52769-A6BC-4607-867E-A21770341F49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9EA7A6-C0FC-488A-B210-05320F10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11225E-0F9B-47C3-A892-DE2B52BEC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1761-4A5D-415B-B2B4-D6E92C740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192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65448E-2763-44A2-8918-22409B643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0481B6-24F5-47F9-B7CA-18B630672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E00B7A-D775-4564-87F4-F70542F1D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A7FD858-23FF-4055-A2FD-A6C262B5B3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A8D092A-3C88-4B8A-B625-FC6CCFE3DE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713B980-C295-4A92-9324-0733D1DE9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52769-A6BC-4607-867E-A21770341F49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CBFEC11-5852-4413-A9C2-0363E9552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940244C-1EAD-4089-954A-76A78D15E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1761-4A5D-415B-B2B4-D6E92C740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902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0AA272-A458-40A4-99FA-10F5CBEF9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E83E6D-F618-4C8C-8F3F-26EC4CCC7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52769-A6BC-4607-867E-A21770341F49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A14D1E6-8E96-4C96-BC7D-2C4497F5C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062F70-2000-4A8C-A8C2-B98739295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1761-4A5D-415B-B2B4-D6E92C740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261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5E1652-1900-4917-B799-B1F48727F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52769-A6BC-4607-867E-A21770341F49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2ABEB61-6405-40C4-848B-ABC3B85D9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DF2396-A82C-4629-B141-E98B3985B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1761-4A5D-415B-B2B4-D6E92C740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595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217718-B808-4821-92CE-557CC3AA3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65717E-E699-465B-850D-9281FFEE1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49CCE1-3A4F-4834-AEEE-B7150EE76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4A530C-D36F-4A89-8698-13EF49A41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52769-A6BC-4607-867E-A21770341F49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0F3379-FCCB-48F1-B39C-90A47CEA7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BB2F1F-47C5-4582-A23F-0B571D17F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1761-4A5D-415B-B2B4-D6E92C740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63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2167F9-3B41-44B2-BA70-57B3152A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F68997C-8A93-4E8E-A004-E60130AC8F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48E7F2-C8DB-4732-BD00-22F164D03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6EE407-9059-44EB-BF94-76C41F2B4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52769-A6BC-4607-867E-A21770341F49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9AE0E3-4A21-4287-BE18-0788532B5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873322-2324-4B07-9A1D-91210675E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1761-4A5D-415B-B2B4-D6E92C740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11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7AFFD-39B1-47D0-9FF4-1C547FAFD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E2C43A-F1A9-41CE-AB5A-0D290BB46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7DEDC3-08A3-4949-B9C5-B23CE27798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52769-A6BC-4607-867E-A21770341F49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5C134A-B035-4839-821D-DFD9EDB53E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6679EA-A08D-4F0D-AB6E-18B8B1040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A1761-4A5D-415B-B2B4-D6E92C740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55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1.png"/><Relationship Id="rId7" Type="http://schemas.openxmlformats.org/officeDocument/2006/relationships/image" Target="../media/image3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32.jp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g"/><Relationship Id="rId5" Type="http://schemas.openxmlformats.org/officeDocument/2006/relationships/image" Target="../media/image31.jp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diagramLayout" Target="../diagrams/layout1.xml"/><Relationship Id="rId1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diagramData" Target="../diagrams/data1.xml"/><Relationship Id="rId17" Type="http://schemas.openxmlformats.org/officeDocument/2006/relationships/image" Target="../media/image19.png"/><Relationship Id="rId2" Type="http://schemas.openxmlformats.org/officeDocument/2006/relationships/image" Target="../media/image1.png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5" Type="http://schemas.openxmlformats.org/officeDocument/2006/relationships/diagramColors" Target="../diagrams/colors1.xml"/><Relationship Id="rId10" Type="http://schemas.openxmlformats.org/officeDocument/2006/relationships/image" Target="../media/image17.png"/><Relationship Id="rId19" Type="http://schemas.openxmlformats.org/officeDocument/2006/relationships/image" Target="../media/image21.jp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4.png"/><Relationship Id="rId10" Type="http://schemas.openxmlformats.org/officeDocument/2006/relationships/image" Target="../media/image21.jpg"/><Relationship Id="rId4" Type="http://schemas.openxmlformats.org/officeDocument/2006/relationships/image" Target="../media/image7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1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11" Type="http://schemas.openxmlformats.org/officeDocument/2006/relationships/image" Target="../media/image3.png"/><Relationship Id="rId5" Type="http://schemas.openxmlformats.org/officeDocument/2006/relationships/image" Target="../media/image25.jpg"/><Relationship Id="rId10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fif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48D63"/>
            </a:gs>
            <a:gs pos="59000">
              <a:schemeClr val="accent1">
                <a:lumMod val="45000"/>
                <a:lumOff val="55000"/>
              </a:schemeClr>
            </a:gs>
            <a:gs pos="86000">
              <a:srgbClr val="748D63"/>
            </a:gs>
            <a:gs pos="100000">
              <a:srgbClr val="748D6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A9E377B-FC48-479C-81BE-71A4AD52FC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77" y="5642043"/>
            <a:ext cx="12289277" cy="120618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5FB6D5F-050F-4A59-8DC7-C1179772E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4" y="1102670"/>
            <a:ext cx="6016094" cy="442396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53154" y="226931"/>
            <a:ext cx="78979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Региональный патриотический  проект</a:t>
            </a:r>
            <a:endParaRPr lang="ru-RU" sz="3600" dirty="0">
              <a:latin typeface="Franklin Gothic Book" panose="020B05030201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670D47-7D28-4DD3-9F24-B62C477800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14" y="-23911"/>
            <a:ext cx="6316910" cy="685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58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48D63"/>
            </a:gs>
            <a:gs pos="59000">
              <a:schemeClr val="accent1">
                <a:lumMod val="45000"/>
                <a:lumOff val="55000"/>
              </a:schemeClr>
            </a:gs>
            <a:gs pos="86000">
              <a:srgbClr val="748D63"/>
            </a:gs>
            <a:gs pos="100000">
              <a:srgbClr val="748D6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1787C10-FF59-4478-8B12-32EEFAF53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791" y="76695"/>
            <a:ext cx="2356209" cy="17326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E8C3CC9-E567-458D-AC6E-FC1552618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77" y="5642043"/>
            <a:ext cx="12289277" cy="120618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C0BB370-8EE0-4B08-8343-C89AA61AE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12" y="154581"/>
            <a:ext cx="6684135" cy="679650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99502B5-538A-41A3-A7C1-80A0A3F58F08}"/>
              </a:ext>
            </a:extLst>
          </p:cNvPr>
          <p:cNvSpPr txBox="1"/>
          <p:nvPr/>
        </p:nvSpPr>
        <p:spPr>
          <a:xfrm>
            <a:off x="4433985" y="274077"/>
            <a:ext cx="33240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latin typeface="Franklin Gothic Book" panose="020B0503020102020204" pitchFamily="34" charset="0"/>
              </a:rPr>
              <a:t>Школа Героя</a:t>
            </a:r>
            <a:endParaRPr lang="ru-RU" sz="3200" b="1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B73B4BD-58ED-40B1-BFD6-72E02676C7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5" y="154581"/>
            <a:ext cx="1407029" cy="102027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D8E8B4-BACD-4E2E-A609-BE17875BB5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464" y="1688176"/>
            <a:ext cx="5166684" cy="490241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8D7FB6B-CBF9-43EB-A1F4-F7A0B3FF7238}"/>
              </a:ext>
            </a:extLst>
          </p:cNvPr>
          <p:cNvSpPr txBox="1"/>
          <p:nvPr/>
        </p:nvSpPr>
        <p:spPr>
          <a:xfrm>
            <a:off x="347852" y="1101459"/>
            <a:ext cx="612328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Franklin Gothic"/>
                <a:ea typeface="Calibri" panose="020F0502020204030204" pitchFamily="34" charset="0"/>
              </a:rPr>
              <a:t>Начать работу по </a:t>
            </a:r>
            <a:r>
              <a:rPr lang="ru-RU" sz="2400" dirty="0">
                <a:solidFill>
                  <a:srgbClr val="000000"/>
                </a:solidFill>
                <a:effectLst/>
                <a:latin typeface="Franklin Gothic"/>
                <a:ea typeface="Calibri" panose="020F0502020204030204" pitchFamily="34" charset="0"/>
              </a:rPr>
              <a:t>присвоению школам имен Героев!</a:t>
            </a:r>
          </a:p>
          <a:p>
            <a:endParaRPr lang="ru-RU" sz="2400" dirty="0">
              <a:solidFill>
                <a:srgbClr val="000000"/>
              </a:solidFill>
              <a:latin typeface="Franklin Gothic"/>
              <a:ea typeface="Calibri" panose="020F0502020204030204" pitchFamily="34" charset="0"/>
            </a:endParaRPr>
          </a:p>
          <a:p>
            <a:r>
              <a:rPr lang="ru-RU" sz="2400" dirty="0">
                <a:solidFill>
                  <a:srgbClr val="000000"/>
                </a:solidFill>
                <a:effectLst/>
                <a:latin typeface="Franklin Gothic"/>
                <a:ea typeface="Calibri" panose="020F0502020204030204" pitchFamily="34" charset="0"/>
              </a:rPr>
              <a:t>в соответствии с Законом Забайкальского края от 13 ноября 2009 года № 265-ЗЗК «Об увековечивании памяти лиц, имеющих выдающиеся достижения, особые заслуги перед Забайкальским краем», со статьей 30 Устава Забайкальского края, а также с учетом согласия сотрудников образовательной организации и администрации муниципального образования, учитывая в согласовании дальнейшее размещение </a:t>
            </a:r>
            <a:r>
              <a:rPr lang="en-US" sz="2400" dirty="0">
                <a:solidFill>
                  <a:srgbClr val="000000"/>
                </a:solidFill>
                <a:effectLst/>
                <a:latin typeface="Franklin Gothic"/>
                <a:ea typeface="Calibri" panose="020F0502020204030204" pitchFamily="34" charset="0"/>
              </a:rPr>
              <a:t>QR</a:t>
            </a:r>
            <a:r>
              <a:rPr lang="ru-RU" sz="2400" dirty="0">
                <a:solidFill>
                  <a:srgbClr val="000000"/>
                </a:solidFill>
                <a:effectLst/>
                <a:latin typeface="Franklin Gothic"/>
                <a:ea typeface="Calibri" panose="020F0502020204030204" pitchFamily="34" charset="0"/>
              </a:rPr>
              <a:t>-кода на фасаде здания (если требуется)</a:t>
            </a:r>
            <a:endParaRPr lang="ru-RU" sz="2400" dirty="0">
              <a:latin typeface="Franklin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82286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48D63"/>
            </a:gs>
            <a:gs pos="59000">
              <a:schemeClr val="accent1">
                <a:lumMod val="45000"/>
                <a:lumOff val="55000"/>
              </a:schemeClr>
            </a:gs>
            <a:gs pos="86000">
              <a:srgbClr val="748D63"/>
            </a:gs>
            <a:gs pos="100000">
              <a:srgbClr val="748D6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1787C10-FF59-4478-8B12-32EEFAF53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791" y="-11824"/>
            <a:ext cx="2356209" cy="17326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E8C3CC9-E567-458D-AC6E-FC1552618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77" y="5642043"/>
            <a:ext cx="12289277" cy="120618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C0BB370-8EE0-4B08-8343-C89AA61AE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12" y="154581"/>
            <a:ext cx="6684135" cy="679650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99502B5-538A-41A3-A7C1-80A0A3F58F08}"/>
              </a:ext>
            </a:extLst>
          </p:cNvPr>
          <p:cNvSpPr txBox="1"/>
          <p:nvPr/>
        </p:nvSpPr>
        <p:spPr>
          <a:xfrm>
            <a:off x="1218616" y="307723"/>
            <a:ext cx="90517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latin typeface="Franklin Gothic Book" panose="020B0503020102020204" pitchFamily="34" charset="0"/>
              </a:rPr>
              <a:t>Юнармейский отряд / школьный класс</a:t>
            </a:r>
            <a:endParaRPr lang="ru-RU" sz="32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CE5DFC-4C71-41A9-8BD1-51ACD5483E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13" y="1234711"/>
            <a:ext cx="3568748" cy="509932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DC5792D-0B27-4D7C-8297-696D72A787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16" y="2803489"/>
            <a:ext cx="914401" cy="9144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C2961CB-A672-4FE2-8599-22285648A343}"/>
              </a:ext>
            </a:extLst>
          </p:cNvPr>
          <p:cNvSpPr txBox="1"/>
          <p:nvPr/>
        </p:nvSpPr>
        <p:spPr>
          <a:xfrm>
            <a:off x="1106828" y="2157158"/>
            <a:ext cx="1137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0000"/>
                </a:solidFill>
                <a:effectLst/>
                <a:latin typeface="Franklin Gothic"/>
                <a:ea typeface="Calibri" panose="020F0502020204030204" pitchFamily="34" charset="0"/>
              </a:rPr>
              <a:t>Юнармейский отряд имени Героя…</a:t>
            </a:r>
            <a:endParaRPr lang="ru-RU" sz="1200" dirty="0">
              <a:latin typeface="Franklin Gothic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F2CCE6B-06F3-41E4-93E6-9EF125F06F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856" y="1658478"/>
            <a:ext cx="5769734" cy="411882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2139D70-B55E-42BF-8D81-1F11574C03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732" y="2723102"/>
            <a:ext cx="846771" cy="84677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FBA1828-43AD-4058-9B6D-036FD3457B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833" y="2377928"/>
            <a:ext cx="194670" cy="14157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5FFA2A2-7039-4701-839D-147CD79996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771" y="2409534"/>
            <a:ext cx="194670" cy="14157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70704FF-3DDC-4B74-9DDB-8702A43F04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493" y="2377928"/>
            <a:ext cx="194670" cy="14157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1038849-EF75-47C3-B209-350EA969B06D}"/>
              </a:ext>
            </a:extLst>
          </p:cNvPr>
          <p:cNvSpPr txBox="1"/>
          <p:nvPr/>
        </p:nvSpPr>
        <p:spPr>
          <a:xfrm>
            <a:off x="6336058" y="2288673"/>
            <a:ext cx="11279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0000"/>
                </a:solidFill>
                <a:effectLst/>
                <a:latin typeface="Franklin Gothic"/>
                <a:ea typeface="Calibri" panose="020F0502020204030204" pitchFamily="34" charset="0"/>
              </a:rPr>
              <a:t>Класс имени Героя…</a:t>
            </a:r>
            <a:endParaRPr lang="ru-RU" sz="1200" dirty="0">
              <a:latin typeface="Franklin Gothic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35A7A92-EAC2-49B3-8271-A96ADEEE10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181" y="1766658"/>
            <a:ext cx="3695735" cy="43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10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48D63"/>
            </a:gs>
            <a:gs pos="59000">
              <a:schemeClr val="accent1">
                <a:lumMod val="45000"/>
                <a:lumOff val="55000"/>
              </a:schemeClr>
            </a:gs>
            <a:gs pos="86000">
              <a:srgbClr val="748D63"/>
            </a:gs>
            <a:gs pos="100000">
              <a:srgbClr val="748D6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1787C10-FF59-4478-8B12-32EEFAF53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791" y="76695"/>
            <a:ext cx="2356209" cy="17326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E8C3CC9-E567-458D-AC6E-FC1552618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77" y="5642043"/>
            <a:ext cx="12289277" cy="120618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C0BB370-8EE0-4B08-8343-C89AA61AE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12" y="154581"/>
            <a:ext cx="6684135" cy="679650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99502B5-538A-41A3-A7C1-80A0A3F58F08}"/>
              </a:ext>
            </a:extLst>
          </p:cNvPr>
          <p:cNvSpPr txBox="1"/>
          <p:nvPr/>
        </p:nvSpPr>
        <p:spPr>
          <a:xfrm>
            <a:off x="4005531" y="213493"/>
            <a:ext cx="54018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latin typeface="Franklin Gothic Book" panose="020B0503020102020204" pitchFamily="34" charset="0"/>
              </a:rPr>
              <a:t>Мемориальная доска</a:t>
            </a:r>
            <a:endParaRPr lang="ru-RU" sz="32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D8E8B4-BACD-4E2E-A609-BE17875BB5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388" y="1688176"/>
            <a:ext cx="4709759" cy="44688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4C5892-3686-429A-B27A-80A591A7E0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27" y="2092418"/>
            <a:ext cx="4899828" cy="32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2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48D63"/>
            </a:gs>
            <a:gs pos="59000">
              <a:schemeClr val="accent1">
                <a:lumMod val="45000"/>
                <a:lumOff val="55000"/>
              </a:schemeClr>
            </a:gs>
            <a:gs pos="86000">
              <a:srgbClr val="748D63"/>
            </a:gs>
            <a:gs pos="100000">
              <a:srgbClr val="748D6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A9E377B-FC48-479C-81BE-71A4AD52FC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77" y="5642043"/>
            <a:ext cx="12289277" cy="120618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5FB6D5F-050F-4A59-8DC7-C1179772EA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389" y="76694"/>
            <a:ext cx="2312612" cy="17005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03543" y="312518"/>
            <a:ext cx="48681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0000"/>
                </a:solidFill>
                <a:latin typeface="Franklin Gothic Book" panose="020B0503020102020204" pitchFamily="34" charset="0"/>
              </a:rPr>
              <a:t>Подведение итогов</a:t>
            </a:r>
            <a:endParaRPr lang="ru-RU" sz="4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12" y="154581"/>
            <a:ext cx="6684135" cy="679650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0260" y="1597902"/>
            <a:ext cx="999053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100" dirty="0">
                <a:latin typeface="Franklin Gothic Book" panose="020B0503020102020204" pitchFamily="34" charset="0"/>
              </a:rPr>
              <a:t>Итоги реализации проекта подводятся ежегодно, в конце текущего года.</a:t>
            </a:r>
          </a:p>
          <a:p>
            <a:pPr algn="just"/>
            <a:endParaRPr lang="ru-RU" sz="3100" dirty="0">
              <a:latin typeface="Franklin Gothic Book" panose="020B0503020102020204" pitchFamily="34" charset="0"/>
            </a:endParaRPr>
          </a:p>
          <a:p>
            <a:pPr algn="just"/>
            <a:r>
              <a:rPr lang="ru-RU" sz="3100" dirty="0">
                <a:latin typeface="Franklin Gothic Book" panose="020B0503020102020204" pitchFamily="34" charset="0"/>
              </a:rPr>
              <a:t>Определяется</a:t>
            </a:r>
            <a:r>
              <a:rPr lang="ru-RU" sz="3600" dirty="0">
                <a:latin typeface="Franklin Gothic Book" panose="020B0503020102020204" pitchFamily="34" charset="0"/>
              </a:rPr>
              <a:t> </a:t>
            </a:r>
            <a:r>
              <a:rPr lang="ru-RU" sz="4400" b="1" dirty="0">
                <a:latin typeface="Franklin Gothic Book" panose="020B0503020102020204" pitchFamily="34" charset="0"/>
              </a:rPr>
              <a:t>топ-10</a:t>
            </a:r>
            <a:r>
              <a:rPr lang="ru-RU" sz="3600" dirty="0">
                <a:latin typeface="Franklin Gothic Book" panose="020B0503020102020204" pitchFamily="34" charset="0"/>
              </a:rPr>
              <a:t> </a:t>
            </a:r>
            <a:r>
              <a:rPr lang="ru-RU" sz="3100" dirty="0">
                <a:latin typeface="Franklin Gothic Book" panose="020B0503020102020204" pitchFamily="34" charset="0"/>
              </a:rPr>
              <a:t>самых активных участников проекта, которые награждаются благодарственными письмами Минобразования Забайкальского края, а также ценными призами</a:t>
            </a:r>
          </a:p>
        </p:txBody>
      </p:sp>
    </p:spTree>
    <p:extLst>
      <p:ext uri="{BB962C8B-B14F-4D97-AF65-F5344CB8AC3E}">
        <p14:creationId xmlns:p14="http://schemas.microsoft.com/office/powerpoint/2010/main" val="2999836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48D63"/>
            </a:gs>
            <a:gs pos="59000">
              <a:schemeClr val="accent1">
                <a:lumMod val="45000"/>
                <a:lumOff val="55000"/>
              </a:schemeClr>
            </a:gs>
            <a:gs pos="86000">
              <a:srgbClr val="748D63"/>
            </a:gs>
            <a:gs pos="100000">
              <a:srgbClr val="748D6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A9E377B-FC48-479C-81BE-71A4AD52FC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77" y="5642043"/>
            <a:ext cx="12289277" cy="120618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5FB6D5F-050F-4A59-8DC7-C1179772EA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766" y="4043387"/>
            <a:ext cx="2470234" cy="18164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85753" y="227920"/>
            <a:ext cx="47232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Цели и задачи проекта</a:t>
            </a:r>
            <a:endParaRPr lang="ru-RU" sz="3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6206" y="1031902"/>
            <a:ext cx="109616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0000"/>
                </a:solidFill>
                <a:latin typeface="Franklin Gothic Book" panose="020B0503020102020204" pitchFamily="34" charset="0"/>
              </a:rPr>
              <a:t>Сбор и систематизация информации о выдающихся личностях , родившихся или связанных с Забайкальским краем, создание условий для формирования гордости за регион и его историю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20197" y="2389883"/>
            <a:ext cx="10137663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Создание единого информационного ресурса;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40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сбор и исследование исторических материалов о выдающихся личностях Забайкальского края, их подвигах и вкладе в развитие региона и страны;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40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Синергия проектов. Объединение усилий различных патриотических инициатив для создания единой информационной платформы в Забайкальском крае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40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40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8069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48D63"/>
            </a:gs>
            <a:gs pos="59000">
              <a:schemeClr val="accent1">
                <a:lumMod val="45000"/>
                <a:lumOff val="55000"/>
              </a:schemeClr>
            </a:gs>
            <a:gs pos="86000">
              <a:srgbClr val="748D63"/>
            </a:gs>
            <a:gs pos="100000">
              <a:srgbClr val="748D6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A9E377B-FC48-479C-81BE-71A4AD52FC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77" y="5642043"/>
            <a:ext cx="12289277" cy="120618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5FB6D5F-050F-4A59-8DC7-C1179772EA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389" y="76694"/>
            <a:ext cx="2312612" cy="17005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17441" y="154581"/>
            <a:ext cx="3859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Franklin Gothic Book" panose="020B0503020102020204" pitchFamily="34" charset="0"/>
              </a:rPr>
              <a:t>Описание проекта</a:t>
            </a:r>
            <a:endParaRPr lang="ru-RU" sz="3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12" y="154581"/>
            <a:ext cx="6684135" cy="679650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96914" y="874209"/>
            <a:ext cx="764557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100" dirty="0">
                <a:latin typeface="Franklin Gothic Book" panose="020B0503020102020204" pitchFamily="34" charset="0"/>
              </a:rPr>
              <a:t>В рамках реализации проекта образовательные организации Забайкальского края принимают участие в проектах различного уровня, таких как: «Парта Героя», «Сад памяти», «Школа Героя», а также проводят мероприятия по присвоению имен Героев школам, юнармейским отрядам и школьным классам, по открытию мемориальных досок в честь</a:t>
            </a:r>
            <a:br>
              <a:rPr lang="ru-RU" sz="3100" dirty="0">
                <a:latin typeface="Franklin Gothic Book" panose="020B0503020102020204" pitchFamily="34" charset="0"/>
              </a:rPr>
            </a:br>
            <a:r>
              <a:rPr lang="ru-RU" sz="3100" dirty="0">
                <a:latin typeface="Franklin Gothic Book" panose="020B0503020102020204" pitchFamily="34" charset="0"/>
              </a:rPr>
              <a:t>Героев Забайкальского края под единым брендбуком.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410110A-5435-43D5-864F-A429D5AD72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30" y="234831"/>
            <a:ext cx="1421851" cy="9397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33" y="1177896"/>
            <a:ext cx="1912527" cy="13868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33" y="2671331"/>
            <a:ext cx="1432048" cy="14320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258" y="4346513"/>
            <a:ext cx="6765830" cy="170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00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48D63"/>
            </a:gs>
            <a:gs pos="59000">
              <a:schemeClr val="accent1">
                <a:lumMod val="45000"/>
                <a:lumOff val="55000"/>
              </a:schemeClr>
            </a:gs>
            <a:gs pos="86000">
              <a:srgbClr val="748D63"/>
            </a:gs>
            <a:gs pos="100000">
              <a:srgbClr val="748D6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A9E377B-FC48-479C-81BE-71A4AD52FC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824" y="5637282"/>
            <a:ext cx="12289277" cy="120618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5FB6D5F-050F-4A59-8DC7-C1179772EA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791" y="76695"/>
            <a:ext cx="2356209" cy="17326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26516" y="11753"/>
            <a:ext cx="8041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Franklin Gothic Book" panose="020B0503020102020204" pitchFamily="34" charset="0"/>
              </a:rPr>
              <a:t>Участники проекта и этапы реализации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7601" y="703959"/>
            <a:ext cx="99728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Franklin Gothic Book" panose="020B0503020102020204" pitchFamily="34" charset="0"/>
              </a:rPr>
              <a:t>Участники проекта: образовательные организации Забайкальского края </a:t>
            </a:r>
            <a:r>
              <a:rPr lang="ru-RU" sz="2400">
                <a:latin typeface="Franklin Gothic Book" panose="020B0503020102020204" pitchFamily="34" charset="0"/>
              </a:rPr>
              <a:t>(независимо </a:t>
            </a:r>
            <a:r>
              <a:rPr lang="ru-RU" sz="2400" dirty="0">
                <a:latin typeface="Franklin Gothic Book" panose="020B0503020102020204" pitchFamily="34" charset="0"/>
              </a:rPr>
              <a:t>от формы собственности)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481" y="1677861"/>
            <a:ext cx="1949309" cy="19493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360" y="1446088"/>
            <a:ext cx="2243587" cy="224358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410110A-5435-43D5-864F-A429D5AD72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047" y="1538146"/>
            <a:ext cx="466885" cy="3085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601" y="1794854"/>
            <a:ext cx="582609" cy="42246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58" y="2245267"/>
            <a:ext cx="395658" cy="39565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26" y="2662033"/>
            <a:ext cx="1856430" cy="46702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5FB6D5F-050F-4A59-8DC7-C1179772EA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267" y="3274799"/>
            <a:ext cx="447482" cy="3290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356" y="4810318"/>
            <a:ext cx="3297591" cy="1862624"/>
          </a:xfrm>
          <a:prstGeom prst="rect">
            <a:avLst/>
          </a:prstGeom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419D96AB-1B67-4D81-82C2-FF9F273500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4404028"/>
              </p:ext>
            </p:extLst>
          </p:nvPr>
        </p:nvGraphicFramePr>
        <p:xfrm>
          <a:off x="3155341" y="4421370"/>
          <a:ext cx="5376263" cy="2121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21" name="Рисунок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481" y="4843082"/>
            <a:ext cx="1949309" cy="194930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471608" y="1535217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Franklin Gothic Book" panose="020B0503020102020204" pitchFamily="34" charset="0"/>
              </a:rPr>
              <a:t>1.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096000" y="1637676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Franklin Gothic Book" panose="020B0503020102020204" pitchFamily="34" charset="0"/>
              </a:rPr>
              <a:t>2.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310699" y="4120115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Franklin Gothic Book" panose="020B0503020102020204" pitchFamily="34" charset="0"/>
              </a:rPr>
              <a:t>5.</a:t>
            </a:r>
            <a:endParaRPr lang="ru-RU" dirty="0"/>
          </a:p>
        </p:txBody>
      </p:sp>
      <p:sp>
        <p:nvSpPr>
          <p:cNvPr id="25" name="Shape 24">
            <a:extLst>
              <a:ext uri="{FF2B5EF4-FFF2-40B4-BE49-F238E27FC236}">
                <a16:creationId xmlns:a16="http://schemas.microsoft.com/office/drawing/2014/main" id="{1B413426-ABC2-4694-AD3C-A4110B769B63}"/>
              </a:ext>
            </a:extLst>
          </p:cNvPr>
          <p:cNvSpPr/>
          <p:nvPr/>
        </p:nvSpPr>
        <p:spPr>
          <a:xfrm rot="2047448">
            <a:off x="5489210" y="1731734"/>
            <a:ext cx="1831074" cy="1276946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4E646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6" name="Shape 25">
            <a:extLst>
              <a:ext uri="{FF2B5EF4-FFF2-40B4-BE49-F238E27FC236}">
                <a16:creationId xmlns:a16="http://schemas.microsoft.com/office/drawing/2014/main" id="{D200451A-89A3-4702-8906-DBD7085AF1CA}"/>
              </a:ext>
            </a:extLst>
          </p:cNvPr>
          <p:cNvSpPr/>
          <p:nvPr/>
        </p:nvSpPr>
        <p:spPr>
          <a:xfrm rot="17873336">
            <a:off x="2417914" y="3923661"/>
            <a:ext cx="852630" cy="681169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4E646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Shape 29">
            <a:extLst>
              <a:ext uri="{FF2B5EF4-FFF2-40B4-BE49-F238E27FC236}">
                <a16:creationId xmlns:a16="http://schemas.microsoft.com/office/drawing/2014/main" id="{6119FA8E-CB8E-4610-B197-BB726833C060}"/>
              </a:ext>
            </a:extLst>
          </p:cNvPr>
          <p:cNvSpPr/>
          <p:nvPr/>
        </p:nvSpPr>
        <p:spPr>
          <a:xfrm rot="7721961">
            <a:off x="9145835" y="4024529"/>
            <a:ext cx="852630" cy="681169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4E646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9473DCEF-8ADF-4A18-92F9-AD18DD0E1111}"/>
              </a:ext>
            </a:extLst>
          </p:cNvPr>
          <p:cNvSpPr/>
          <p:nvPr/>
        </p:nvSpPr>
        <p:spPr>
          <a:xfrm>
            <a:off x="9729078" y="4114543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Franklin Gothic Book" panose="020B0503020102020204" pitchFamily="34" charset="0"/>
              </a:rPr>
              <a:t>3.</a:t>
            </a:r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3B5D788-7AB0-494C-912A-7E41D7464BF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58" y="3139036"/>
            <a:ext cx="395658" cy="33147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9127B38-67E0-4C1C-A065-0FFDFCEB44D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58" y="3541381"/>
            <a:ext cx="395659" cy="36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67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48D63"/>
            </a:gs>
            <a:gs pos="59000">
              <a:schemeClr val="accent1">
                <a:lumMod val="45000"/>
                <a:lumOff val="55000"/>
              </a:schemeClr>
            </a:gs>
            <a:gs pos="86000">
              <a:srgbClr val="748D63"/>
            </a:gs>
            <a:gs pos="100000">
              <a:srgbClr val="748D6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A9E377B-FC48-479C-81BE-71A4AD52FC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824" y="5637282"/>
            <a:ext cx="12289277" cy="120618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5FB6D5F-050F-4A59-8DC7-C1179772EA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791" y="76695"/>
            <a:ext cx="2356209" cy="17326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49918" y="36266"/>
            <a:ext cx="56444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Franklin Gothic Book" panose="020B0503020102020204" pitchFamily="34" charset="0"/>
              </a:rPr>
              <a:t>Этапы реализации Проекта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7601" y="703959"/>
            <a:ext cx="99728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Franklin Gothic Book" panose="020B0503020102020204" pitchFamily="34" charset="0"/>
              </a:rPr>
              <a:t>Участники проекта: образовательные организации Забайкальского края (независимо от формы собственности)</a:t>
            </a:r>
            <a:endParaRPr lang="ru-RU" sz="24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410110A-5435-43D5-864F-A429D5AD72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92" y="3601371"/>
            <a:ext cx="1864589" cy="12323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106" y="3619308"/>
            <a:ext cx="1535571" cy="11134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27FDA46-9874-4ED6-835C-3705D8558D6B}"/>
              </a:ext>
            </a:extLst>
          </p:cNvPr>
          <p:cNvSpPr txBox="1"/>
          <p:nvPr/>
        </p:nvSpPr>
        <p:spPr>
          <a:xfrm>
            <a:off x="785245" y="1707245"/>
            <a:ext cx="102798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Franklin Gothic"/>
              </a:rPr>
              <a:t>1 этап: определение Героя (ев), сбор информации о Герое(</a:t>
            </a:r>
            <a:r>
              <a:rPr lang="ru-RU" sz="2800" dirty="0" err="1">
                <a:latin typeface="Franklin Gothic"/>
              </a:rPr>
              <a:t>ях</a:t>
            </a:r>
            <a:r>
              <a:rPr lang="ru-RU" sz="2800" dirty="0">
                <a:latin typeface="Franklin Gothic"/>
              </a:rPr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D12528-E9BE-4AB1-A116-97045D33A5E3}"/>
              </a:ext>
            </a:extLst>
          </p:cNvPr>
          <p:cNvSpPr txBox="1"/>
          <p:nvPr/>
        </p:nvSpPr>
        <p:spPr>
          <a:xfrm>
            <a:off x="785245" y="2282540"/>
            <a:ext cx="61449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Franklin Gothic"/>
              </a:rPr>
              <a:t>2</a:t>
            </a:r>
            <a:r>
              <a:rPr lang="ru-RU" sz="2800" dirty="0">
                <a:latin typeface="Franklin Gothic"/>
              </a:rPr>
              <a:t> этап: выбор проекта: </a:t>
            </a:r>
            <a:endParaRPr lang="ru-RU" sz="28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34F6DF9-CECB-490A-8585-F0296CF16E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599" y="3588026"/>
            <a:ext cx="1388721" cy="138872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B0750B4-875F-4241-8F85-E632814B3D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917" y="25232"/>
            <a:ext cx="6684135" cy="679650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C4C62BD-B17E-46D8-94AB-6D63CB94BF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238" y="3709727"/>
            <a:ext cx="4897387" cy="123204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F427487-1CDC-4AA8-B0E5-3B8A9134D5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877" y="3661295"/>
            <a:ext cx="1528422" cy="128047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73A1158-F01D-4CDE-BE5C-108FDF29C9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304" y="3563757"/>
            <a:ext cx="1562844" cy="143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64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48D63"/>
            </a:gs>
            <a:gs pos="59000">
              <a:schemeClr val="accent1">
                <a:lumMod val="45000"/>
                <a:lumOff val="55000"/>
              </a:schemeClr>
            </a:gs>
            <a:gs pos="86000">
              <a:srgbClr val="748D63"/>
            </a:gs>
            <a:gs pos="100000">
              <a:srgbClr val="748D6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A9E377B-FC48-479C-81BE-71A4AD52FC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824" y="5637282"/>
            <a:ext cx="12289277" cy="120618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5FB6D5F-050F-4A59-8DC7-C1179772EA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791" y="76695"/>
            <a:ext cx="2356209" cy="17326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39285" y="151453"/>
            <a:ext cx="26693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Franklin Gothic Book" panose="020B0503020102020204" pitchFamily="34" charset="0"/>
              </a:rPr>
              <a:t>Парта Героя</a:t>
            </a:r>
            <a:endParaRPr lang="ru-RU" sz="3600" b="1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410110A-5435-43D5-864F-A429D5AD72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15" y="0"/>
            <a:ext cx="1259113" cy="83218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27FDA46-9874-4ED6-835C-3705D8558D6B}"/>
              </a:ext>
            </a:extLst>
          </p:cNvPr>
          <p:cNvSpPr txBox="1"/>
          <p:nvPr/>
        </p:nvSpPr>
        <p:spPr>
          <a:xfrm>
            <a:off x="734061" y="872542"/>
            <a:ext cx="10279834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Franklin Gothic"/>
              </a:rPr>
              <a:t>1 этап: определение Героя (ев), сбор информации о Герое(</a:t>
            </a:r>
            <a:r>
              <a:rPr lang="ru-RU" sz="2800" dirty="0" err="1">
                <a:latin typeface="Franklin Gothic"/>
              </a:rPr>
              <a:t>ях</a:t>
            </a:r>
            <a:r>
              <a:rPr lang="ru-RU" sz="2800" dirty="0">
                <a:latin typeface="Franklin Gothic"/>
              </a:rPr>
              <a:t>)</a:t>
            </a:r>
          </a:p>
          <a:p>
            <a:endParaRPr lang="ru-RU" sz="2800" dirty="0">
              <a:latin typeface="Franklin Gothic"/>
            </a:endParaRPr>
          </a:p>
          <a:p>
            <a:r>
              <a:rPr lang="ru-RU" sz="2800" b="1" dirty="0">
                <a:latin typeface="Franklin Gothic"/>
              </a:rPr>
              <a:t>! </a:t>
            </a:r>
            <a:r>
              <a:rPr lang="ru-RU" sz="2800" dirty="0">
                <a:latin typeface="Franklin Gothic"/>
              </a:rPr>
              <a:t>В рамках Проекта образовательная организация размещает информацию на Парте Героя  </a:t>
            </a:r>
            <a:r>
              <a:rPr lang="ru-RU" sz="2800" b="1" dirty="0">
                <a:latin typeface="Franklin Gothic"/>
              </a:rPr>
              <a:t>в соответствии с брендбуком</a:t>
            </a:r>
          </a:p>
          <a:p>
            <a:endParaRPr lang="ru-RU" sz="2800" b="1" dirty="0">
              <a:latin typeface="Franklin Gothic"/>
            </a:endParaRPr>
          </a:p>
          <a:p>
            <a:r>
              <a:rPr lang="ru-RU" sz="2800" b="1" dirty="0">
                <a:latin typeface="Franklin Gothic"/>
              </a:rPr>
              <a:t>! </a:t>
            </a:r>
            <a:r>
              <a:rPr lang="ru-RU" sz="2800" dirty="0">
                <a:effectLst/>
                <a:latin typeface="Franklin Gothic"/>
                <a:ea typeface="Calibri" panose="020F0502020204030204" pitchFamily="34" charset="0"/>
              </a:rPr>
              <a:t>Оформление рекомендуется размещать </a:t>
            </a:r>
            <a:r>
              <a:rPr lang="ru-RU" sz="2800" b="1" dirty="0">
                <a:effectLst/>
                <a:latin typeface="Franklin Gothic"/>
                <a:ea typeface="Calibri" panose="020F0502020204030204" pitchFamily="34" charset="0"/>
              </a:rPr>
              <a:t>на торцевой части парты</a:t>
            </a:r>
            <a:endParaRPr lang="ru-RU" sz="2800" b="1" dirty="0">
              <a:latin typeface="Franklin Gothic"/>
            </a:endParaRPr>
          </a:p>
          <a:p>
            <a:endParaRPr lang="ru-RU" sz="2800" b="1" dirty="0">
              <a:latin typeface="Franklin Gothic"/>
            </a:endParaRPr>
          </a:p>
          <a:p>
            <a:r>
              <a:rPr lang="ru-RU" sz="2800" b="1" dirty="0">
                <a:latin typeface="Franklin Gothic"/>
              </a:rPr>
              <a:t>! </a:t>
            </a:r>
            <a:r>
              <a:rPr lang="ru-RU" sz="2800" dirty="0">
                <a:effectLst/>
                <a:latin typeface="Franklin Gothic"/>
                <a:ea typeface="Calibri" panose="020F0502020204030204" pitchFamily="34" charset="0"/>
                <a:cs typeface="Times New Roman" panose="02020603050405020304" pitchFamily="18" charset="0"/>
              </a:rPr>
              <a:t>Парта, которая оформляется в рамках проекта </a:t>
            </a:r>
            <a:r>
              <a:rPr lang="ru-RU" sz="2800" b="1" dirty="0">
                <a:effectLst/>
                <a:latin typeface="Franklin Gothic"/>
                <a:ea typeface="Calibri" panose="020F0502020204030204" pitchFamily="34" charset="0"/>
                <a:cs typeface="Times New Roman" panose="02020603050405020304" pitchFamily="18" charset="0"/>
              </a:rPr>
              <a:t>должна повседневно использоваться </a:t>
            </a:r>
            <a:r>
              <a:rPr lang="ru-RU" sz="2800" dirty="0">
                <a:effectLst/>
                <a:latin typeface="Franklin Gothic"/>
                <a:ea typeface="Calibri" panose="020F0502020204030204" pitchFamily="34" charset="0"/>
                <a:cs typeface="Times New Roman" panose="02020603050405020304" pitchFamily="18" charset="0"/>
              </a:rPr>
              <a:t>учениками общеобразовательной организации, соответственно ее расположение должно быть в ученическом классе.</a:t>
            </a:r>
          </a:p>
          <a:p>
            <a:endParaRPr lang="ru-RU" sz="2800" b="1" dirty="0">
              <a:latin typeface="Franklin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10811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48D63"/>
            </a:gs>
            <a:gs pos="59000">
              <a:schemeClr val="accent1">
                <a:lumMod val="45000"/>
                <a:lumOff val="55000"/>
              </a:schemeClr>
            </a:gs>
            <a:gs pos="86000">
              <a:srgbClr val="748D63"/>
            </a:gs>
            <a:gs pos="100000">
              <a:srgbClr val="748D6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E4CB416-AD84-4FBD-B606-57033F8F9D95}"/>
              </a:ext>
            </a:extLst>
          </p:cNvPr>
          <p:cNvSpPr/>
          <p:nvPr/>
        </p:nvSpPr>
        <p:spPr>
          <a:xfrm>
            <a:off x="3645367" y="652507"/>
            <a:ext cx="6385253" cy="5427875"/>
          </a:xfrm>
          <a:prstGeom prst="rect">
            <a:avLst/>
          </a:prstGeom>
          <a:ln w="57150">
            <a:solidFill>
              <a:srgbClr val="596C4C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 useBgFill="1">
        <p:nvSpPr>
          <p:cNvPr id="7" name="Прямоугольник 6">
            <a:extLst>
              <a:ext uri="{FF2B5EF4-FFF2-40B4-BE49-F238E27FC236}">
                <a16:creationId xmlns:a16="http://schemas.microsoft.com/office/drawing/2014/main" id="{214AD4C5-020F-4435-A06A-EC65B8CFA81B}"/>
              </a:ext>
            </a:extLst>
          </p:cNvPr>
          <p:cNvSpPr/>
          <p:nvPr/>
        </p:nvSpPr>
        <p:spPr>
          <a:xfrm>
            <a:off x="496111" y="974815"/>
            <a:ext cx="2636195" cy="3608962"/>
          </a:xfrm>
          <a:prstGeom prst="rect">
            <a:avLst/>
          </a:prstGeom>
          <a:ln w="57150">
            <a:solidFill>
              <a:srgbClr val="596C4C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Место </a:t>
            </a:r>
          </a:p>
          <a:p>
            <a:pPr algn="ct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фото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1787C10-FF59-4478-8B12-32EEFAF53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791" y="76695"/>
            <a:ext cx="2356209" cy="17326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217D1E5-8A20-4431-B285-94DA9DB7EEBC}"/>
              </a:ext>
            </a:extLst>
          </p:cNvPr>
          <p:cNvSpPr txBox="1"/>
          <p:nvPr/>
        </p:nvSpPr>
        <p:spPr>
          <a:xfrm>
            <a:off x="10515610" y="3923205"/>
            <a:ext cx="16763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Пример размещения 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QR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-кода</a:t>
            </a:r>
            <a:endParaRPr lang="ru-RU" sz="16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63BE121-5F6F-4848-9CBD-D8C1A843C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12" y="4688511"/>
            <a:ext cx="1257082" cy="125708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E8C3CC9-E567-458D-AC6E-FC15526180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77" y="5642043"/>
            <a:ext cx="12289277" cy="120618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B6776B8-0F8C-4BC7-B98A-430C049311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0" y="9773"/>
            <a:ext cx="6385253" cy="6384275"/>
          </a:xfrm>
          <a:prstGeom prst="rect">
            <a:avLst/>
          </a:prstGeom>
        </p:spPr>
      </p:pic>
      <p:sp useBgFill="1"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CB1C06E-5000-452A-8137-8A17FEF13642}"/>
              </a:ext>
            </a:extLst>
          </p:cNvPr>
          <p:cNvSpPr/>
          <p:nvPr/>
        </p:nvSpPr>
        <p:spPr>
          <a:xfrm>
            <a:off x="304266" y="5385766"/>
            <a:ext cx="854787" cy="772848"/>
          </a:xfrm>
          <a:prstGeom prst="rect">
            <a:avLst/>
          </a:prstGeom>
          <a:ln w="57150">
            <a:solidFill>
              <a:srgbClr val="596C4C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Место </a:t>
            </a:r>
          </a:p>
          <a:p>
            <a:pPr algn="ctr"/>
            <a:r>
              <a:rPr lang="ru-RU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фото</a:t>
            </a:r>
          </a:p>
          <a:p>
            <a:pPr algn="ctr"/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наград</a:t>
            </a:r>
            <a:endParaRPr lang="ru-RU" sz="1050" dirty="0"/>
          </a:p>
        </p:txBody>
      </p:sp>
      <p:sp useBgFill="1"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D2979A7-334A-4688-B92A-319F0D3C929E}"/>
              </a:ext>
            </a:extLst>
          </p:cNvPr>
          <p:cNvSpPr/>
          <p:nvPr/>
        </p:nvSpPr>
        <p:spPr>
          <a:xfrm>
            <a:off x="1412815" y="5385766"/>
            <a:ext cx="854787" cy="772848"/>
          </a:xfrm>
          <a:prstGeom prst="rect">
            <a:avLst/>
          </a:prstGeom>
          <a:ln w="57150">
            <a:solidFill>
              <a:srgbClr val="596C4C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Место </a:t>
            </a:r>
          </a:p>
          <a:p>
            <a:pPr algn="ctr"/>
            <a:r>
              <a:rPr lang="ru-RU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фото</a:t>
            </a:r>
          </a:p>
          <a:p>
            <a:pPr algn="ctr"/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наград</a:t>
            </a:r>
            <a:endParaRPr lang="ru-RU" sz="1050" dirty="0"/>
          </a:p>
        </p:txBody>
      </p:sp>
      <p:sp useBgFill="1"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12306D0-86B4-4DE1-BAC7-288445F2B0FB}"/>
              </a:ext>
            </a:extLst>
          </p:cNvPr>
          <p:cNvSpPr/>
          <p:nvPr/>
        </p:nvSpPr>
        <p:spPr>
          <a:xfrm>
            <a:off x="2494070" y="5385766"/>
            <a:ext cx="854787" cy="772848"/>
          </a:xfrm>
          <a:prstGeom prst="rect">
            <a:avLst/>
          </a:prstGeom>
          <a:ln w="57150">
            <a:solidFill>
              <a:srgbClr val="596C4C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Место </a:t>
            </a:r>
          </a:p>
          <a:p>
            <a:pPr algn="ctr"/>
            <a:r>
              <a:rPr lang="ru-RU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фото</a:t>
            </a:r>
          </a:p>
          <a:p>
            <a:pPr algn="ctr"/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наград</a:t>
            </a:r>
            <a:endParaRPr lang="ru-RU" sz="1050" dirty="0"/>
          </a:p>
        </p:txBody>
      </p:sp>
      <p:sp useBgFill="1"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FBD8E66-7A90-464F-9DA9-32C77B97B40F}"/>
              </a:ext>
            </a:extLst>
          </p:cNvPr>
          <p:cNvSpPr/>
          <p:nvPr/>
        </p:nvSpPr>
        <p:spPr>
          <a:xfrm>
            <a:off x="484045" y="4750265"/>
            <a:ext cx="2636195" cy="366409"/>
          </a:xfrm>
          <a:prstGeom prst="rect">
            <a:avLst/>
          </a:prstGeom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ФИО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годы жизни</a:t>
            </a:r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107FD01-91EB-4754-839C-21EBBD3651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613" y="293615"/>
            <a:ext cx="778767" cy="51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65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48D63"/>
            </a:gs>
            <a:gs pos="59000">
              <a:schemeClr val="accent1">
                <a:lumMod val="45000"/>
                <a:lumOff val="55000"/>
              </a:schemeClr>
            </a:gs>
            <a:gs pos="86000">
              <a:srgbClr val="748D63"/>
            </a:gs>
            <a:gs pos="100000">
              <a:srgbClr val="748D6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A9E377B-FC48-479C-81BE-71A4AD52FC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825" y="5673539"/>
            <a:ext cx="12289277" cy="120618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5FB6D5F-050F-4A59-8DC7-C1179772EA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569" y="76695"/>
            <a:ext cx="1421431" cy="104525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04199" y="146151"/>
            <a:ext cx="31332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0000"/>
                </a:solidFill>
                <a:latin typeface="Franklin Gothic Book" panose="020B0503020102020204" pitchFamily="34" charset="0"/>
              </a:rPr>
              <a:t>Парта Героя</a:t>
            </a:r>
            <a:endParaRPr lang="ru-RU" sz="4400" b="1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410110A-5435-43D5-864F-A429D5AD72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1" y="180280"/>
            <a:ext cx="1259113" cy="83218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4D8141C-6113-44CE-973C-6215A7CE6F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307" y="1208734"/>
            <a:ext cx="4501944" cy="447001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B466034-C5DA-4D75-8FCB-461CE821B7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306" flipH="1">
            <a:off x="7819213" y="3312226"/>
            <a:ext cx="1471727" cy="97787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2DFEF7D-32E4-4420-8AA6-B6B4581AA284}"/>
              </a:ext>
            </a:extLst>
          </p:cNvPr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9923506" y="2733933"/>
            <a:ext cx="517809" cy="506639"/>
          </a:xfrm>
          <a:prstGeom prst="rect">
            <a:avLst/>
          </a:prstGeom>
          <a:scene3d>
            <a:camera prst="isometricOffAxis2Top">
              <a:rot lat="18075713" lon="3000000" rev="18141450"/>
            </a:camera>
            <a:lightRig rig="threePt" dir="t">
              <a:rot lat="0" lon="0" rev="0"/>
            </a:lightRig>
          </a:scene3d>
          <a:sp3d>
            <a:bevelT h="0"/>
            <a:bevelB h="0"/>
          </a:sp3d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BCF6A2-F152-46BB-B642-0E14F32EC4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4" y="1225082"/>
            <a:ext cx="5166503" cy="459128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012F362-F256-4A73-8B68-3CD309A282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141" y="3133040"/>
            <a:ext cx="522037" cy="38388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78D5007-762E-401E-ADE3-C3EA911128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563" y="3784086"/>
            <a:ext cx="223638" cy="223638"/>
          </a:xfrm>
          <a:prstGeom prst="rect">
            <a:avLst/>
          </a:prstGeom>
        </p:spPr>
      </p:pic>
      <p:sp useBgFill="1">
        <p:nvSpPr>
          <p:cNvPr id="43" name="Прямоугольник 42">
            <a:extLst>
              <a:ext uri="{FF2B5EF4-FFF2-40B4-BE49-F238E27FC236}">
                <a16:creationId xmlns:a16="http://schemas.microsoft.com/office/drawing/2014/main" id="{498484A2-02F9-44A8-8A0D-A757CEACF889}"/>
              </a:ext>
            </a:extLst>
          </p:cNvPr>
          <p:cNvSpPr/>
          <p:nvPr/>
        </p:nvSpPr>
        <p:spPr>
          <a:xfrm>
            <a:off x="1728695" y="3147745"/>
            <a:ext cx="633039" cy="720315"/>
          </a:xfrm>
          <a:prstGeom prst="rect">
            <a:avLst/>
          </a:prstGeom>
          <a:ln w="9525">
            <a:solidFill>
              <a:srgbClr val="596C4C"/>
            </a:solidFill>
          </a:ln>
          <a:scene3d>
            <a:camera prst="orthographicFront"/>
            <a:lightRig rig="threePt" dir="t"/>
          </a:scene3d>
          <a:sp3d>
            <a:bevelT w="698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 useBgFill="1">
        <p:nvSpPr>
          <p:cNvPr id="46" name="Прямоугольник 45">
            <a:extLst>
              <a:ext uri="{FF2B5EF4-FFF2-40B4-BE49-F238E27FC236}">
                <a16:creationId xmlns:a16="http://schemas.microsoft.com/office/drawing/2014/main" id="{4426C22C-FB62-4740-A680-7F4A1BDFEEB6}"/>
              </a:ext>
            </a:extLst>
          </p:cNvPr>
          <p:cNvSpPr/>
          <p:nvPr/>
        </p:nvSpPr>
        <p:spPr>
          <a:xfrm flipV="1">
            <a:off x="2227066" y="3959422"/>
            <a:ext cx="138393" cy="96604"/>
          </a:xfrm>
          <a:prstGeom prst="rect">
            <a:avLst/>
          </a:prstGeom>
          <a:ln w="12700">
            <a:solidFill>
              <a:srgbClr val="596C4C"/>
            </a:solidFill>
          </a:ln>
          <a:scene3d>
            <a:camera prst="orthographicFront"/>
            <a:lightRig rig="threePt" dir="t"/>
          </a:scene3d>
          <a:sp3d>
            <a:bevelT w="317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 useBgFill="1">
        <p:nvSpPr>
          <p:cNvPr id="47" name="Прямоугольник 46">
            <a:extLst>
              <a:ext uri="{FF2B5EF4-FFF2-40B4-BE49-F238E27FC236}">
                <a16:creationId xmlns:a16="http://schemas.microsoft.com/office/drawing/2014/main" id="{EBEAE76D-E32B-4D1D-BD67-1619E6ED237F}"/>
              </a:ext>
            </a:extLst>
          </p:cNvPr>
          <p:cNvSpPr/>
          <p:nvPr/>
        </p:nvSpPr>
        <p:spPr>
          <a:xfrm flipV="1">
            <a:off x="1972176" y="3959422"/>
            <a:ext cx="138393" cy="96604"/>
          </a:xfrm>
          <a:prstGeom prst="rect">
            <a:avLst/>
          </a:prstGeom>
          <a:ln w="12700">
            <a:solidFill>
              <a:srgbClr val="596C4C"/>
            </a:solidFill>
          </a:ln>
          <a:scene3d>
            <a:camera prst="orthographicFront"/>
            <a:lightRig rig="threePt" dir="t"/>
          </a:scene3d>
          <a:sp3d>
            <a:bevelT w="317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 useBgFill="1">
        <p:nvSpPr>
          <p:cNvPr id="48" name="Прямоугольник 47">
            <a:extLst>
              <a:ext uri="{FF2B5EF4-FFF2-40B4-BE49-F238E27FC236}">
                <a16:creationId xmlns:a16="http://schemas.microsoft.com/office/drawing/2014/main" id="{93452807-1D59-4F8A-B746-ABA0B33371AA}"/>
              </a:ext>
            </a:extLst>
          </p:cNvPr>
          <p:cNvSpPr/>
          <p:nvPr/>
        </p:nvSpPr>
        <p:spPr>
          <a:xfrm flipV="1">
            <a:off x="1728695" y="3959793"/>
            <a:ext cx="138393" cy="96604"/>
          </a:xfrm>
          <a:prstGeom prst="rect">
            <a:avLst/>
          </a:prstGeom>
          <a:ln w="12700">
            <a:solidFill>
              <a:srgbClr val="596C4C"/>
            </a:solidFill>
          </a:ln>
          <a:scene3d>
            <a:camera prst="orthographicFront"/>
            <a:lightRig rig="threePt" dir="t"/>
          </a:scene3d>
          <a:sp3d>
            <a:bevelT w="317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 useBgFill="1">
        <p:nvSpPr>
          <p:cNvPr id="49" name="Прямоугольник 48">
            <a:extLst>
              <a:ext uri="{FF2B5EF4-FFF2-40B4-BE49-F238E27FC236}">
                <a16:creationId xmlns:a16="http://schemas.microsoft.com/office/drawing/2014/main" id="{B4CBB917-BBC3-42D1-B729-33EEC81B2685}"/>
              </a:ext>
            </a:extLst>
          </p:cNvPr>
          <p:cNvSpPr/>
          <p:nvPr/>
        </p:nvSpPr>
        <p:spPr>
          <a:xfrm>
            <a:off x="2494141" y="3166119"/>
            <a:ext cx="1415559" cy="720315"/>
          </a:xfrm>
          <a:prstGeom prst="rect">
            <a:avLst/>
          </a:prstGeom>
          <a:ln w="12700">
            <a:solidFill>
              <a:srgbClr val="596C4C"/>
            </a:solidFill>
          </a:ln>
          <a:scene3d>
            <a:camera prst="orthographicFront">
              <a:rot lat="0" lon="0" rev="10740000"/>
            </a:camera>
            <a:lightRig rig="threePt" dir="t"/>
          </a:scene3d>
          <a:sp3d>
            <a:bevelT w="635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411F7417-9A2D-4BFF-9B70-28EE32CF38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526" y="3147577"/>
            <a:ext cx="1168135" cy="104720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AD150F7-C1CC-4470-8264-F07EF4CBC5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96" y="3079715"/>
            <a:ext cx="266624" cy="17622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7DF77DAA-3402-475A-ACD5-26AF281316A9}"/>
              </a:ext>
            </a:extLst>
          </p:cNvPr>
          <p:cNvSpPr txBox="1"/>
          <p:nvPr/>
        </p:nvSpPr>
        <p:spPr>
          <a:xfrm>
            <a:off x="2477384" y="3188019"/>
            <a:ext cx="1570361" cy="707886"/>
          </a:xfrm>
          <a:prstGeom prst="rect">
            <a:avLst/>
          </a:prstGeom>
          <a:noFill/>
          <a:scene3d>
            <a:camera prst="orthographicFront">
              <a:rot lat="0" lon="0" rev="21540000"/>
            </a:camera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sz="400" b="1" dirty="0">
                <a:latin typeface="Franklin Gothic"/>
              </a:rPr>
              <a:t>! </a:t>
            </a:r>
            <a:r>
              <a:rPr lang="ru-RU" sz="400" dirty="0">
                <a:latin typeface="Franklin Gothic"/>
              </a:rPr>
              <a:t>В рамках Проекта образовательная организация размещает информацию на Парте Героя  </a:t>
            </a:r>
            <a:r>
              <a:rPr lang="ru-RU" sz="400" b="1" dirty="0">
                <a:latin typeface="Franklin Gothic"/>
              </a:rPr>
              <a:t>в соответствии с брендбуком</a:t>
            </a:r>
          </a:p>
          <a:p>
            <a:endParaRPr lang="ru-RU" sz="400" b="1" dirty="0">
              <a:latin typeface="Franklin Gothic"/>
            </a:endParaRPr>
          </a:p>
          <a:p>
            <a:r>
              <a:rPr lang="ru-RU" sz="400" b="1" dirty="0">
                <a:latin typeface="Franklin Gothic"/>
              </a:rPr>
              <a:t>! </a:t>
            </a:r>
            <a:r>
              <a:rPr lang="ru-RU" sz="400" dirty="0">
                <a:effectLst/>
                <a:latin typeface="Franklin Gothic"/>
                <a:ea typeface="Calibri" panose="020F0502020204030204" pitchFamily="34" charset="0"/>
              </a:rPr>
              <a:t>Оформление рекомендуется размещать </a:t>
            </a:r>
            <a:r>
              <a:rPr lang="ru-RU" sz="400" b="1" dirty="0">
                <a:effectLst/>
                <a:latin typeface="Franklin Gothic"/>
                <a:ea typeface="Calibri" panose="020F0502020204030204" pitchFamily="34" charset="0"/>
              </a:rPr>
              <a:t>на торцевой части парты</a:t>
            </a:r>
            <a:endParaRPr lang="ru-RU" sz="400" b="1" dirty="0">
              <a:latin typeface="Franklin Gothic"/>
            </a:endParaRPr>
          </a:p>
          <a:p>
            <a:endParaRPr lang="ru-RU" sz="400" b="1" dirty="0">
              <a:latin typeface="Franklin Gothic"/>
            </a:endParaRPr>
          </a:p>
          <a:p>
            <a:r>
              <a:rPr lang="ru-RU" sz="400" b="1" dirty="0">
                <a:latin typeface="Franklin Gothic"/>
              </a:rPr>
              <a:t>! </a:t>
            </a:r>
            <a:r>
              <a:rPr lang="ru-RU" sz="400" dirty="0">
                <a:effectLst/>
                <a:latin typeface="Franklin Gothic"/>
                <a:ea typeface="Calibri" panose="020F0502020204030204" pitchFamily="34" charset="0"/>
                <a:cs typeface="Times New Roman" panose="02020603050405020304" pitchFamily="18" charset="0"/>
              </a:rPr>
              <a:t>Парта, которая оформляется в рамках проекта </a:t>
            </a:r>
            <a:r>
              <a:rPr lang="ru-RU" sz="400" b="1" dirty="0">
                <a:effectLst/>
                <a:latin typeface="Franklin Gothic"/>
                <a:ea typeface="Calibri" panose="020F0502020204030204" pitchFamily="34" charset="0"/>
                <a:cs typeface="Times New Roman" panose="02020603050405020304" pitchFamily="18" charset="0"/>
              </a:rPr>
              <a:t>должна повседневно использоваться </a:t>
            </a:r>
            <a:r>
              <a:rPr lang="ru-RU" sz="400" dirty="0">
                <a:effectLst/>
                <a:latin typeface="Franklin Gothic"/>
                <a:ea typeface="Calibri" panose="020F0502020204030204" pitchFamily="34" charset="0"/>
                <a:cs typeface="Times New Roman" panose="02020603050405020304" pitchFamily="18" charset="0"/>
              </a:rPr>
              <a:t>учениками общеобразовательной организации, соответственно ее расположение должно быть в ученическом классе</a:t>
            </a:r>
            <a:endParaRPr lang="ru-RU" sz="400" dirty="0"/>
          </a:p>
        </p:txBody>
      </p:sp>
    </p:spTree>
    <p:extLst>
      <p:ext uri="{BB962C8B-B14F-4D97-AF65-F5344CB8AC3E}">
        <p14:creationId xmlns:p14="http://schemas.microsoft.com/office/powerpoint/2010/main" val="3206624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48D63"/>
            </a:gs>
            <a:gs pos="59000">
              <a:schemeClr val="accent1">
                <a:lumMod val="45000"/>
                <a:lumOff val="55000"/>
              </a:schemeClr>
            </a:gs>
            <a:gs pos="86000">
              <a:srgbClr val="748D63"/>
            </a:gs>
            <a:gs pos="100000">
              <a:srgbClr val="748D6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1787C10-FF59-4478-8B12-32EEFAF53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791" y="76695"/>
            <a:ext cx="2356209" cy="17326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E8C3CC9-E567-458D-AC6E-FC1552618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77" y="5642043"/>
            <a:ext cx="12289277" cy="120618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C0BB370-8EE0-4B08-8343-C89AA61AE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12" y="154581"/>
            <a:ext cx="6684135" cy="679650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99502B5-538A-41A3-A7C1-80A0A3F58F08}"/>
              </a:ext>
            </a:extLst>
          </p:cNvPr>
          <p:cNvSpPr txBox="1"/>
          <p:nvPr/>
        </p:nvSpPr>
        <p:spPr>
          <a:xfrm>
            <a:off x="5041112" y="342963"/>
            <a:ext cx="332403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latin typeface="Franklin Gothic Book" panose="020B0503020102020204" pitchFamily="34" charset="0"/>
              </a:rPr>
              <a:t>Сад</a:t>
            </a:r>
            <a:r>
              <a:rPr lang="ru-RU" sz="3200" b="1" dirty="0">
                <a:solidFill>
                  <a:srgbClr val="000000"/>
                </a:solidFill>
                <a:latin typeface="Franklin Gothic Book" panose="020B0503020102020204" pitchFamily="34" charset="0"/>
              </a:rPr>
              <a:t> </a:t>
            </a:r>
            <a:r>
              <a:rPr lang="ru-RU" sz="4400" b="1" dirty="0">
                <a:solidFill>
                  <a:srgbClr val="000000"/>
                </a:solidFill>
                <a:latin typeface="Franklin Gothic Book" panose="020B0503020102020204" pitchFamily="34" charset="0"/>
              </a:rPr>
              <a:t>памяти</a:t>
            </a:r>
            <a:endParaRPr lang="ru-RU" sz="3200" b="1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5C361BC-2EB6-40E5-8D63-6F32A6AF2D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1" y="248659"/>
            <a:ext cx="1388721" cy="13887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7B3B96-C766-492A-8866-3AC3D24D6F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59" y="1962169"/>
            <a:ext cx="5543341" cy="36955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25C020-9D07-453F-914B-B734189073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76" y="3429000"/>
            <a:ext cx="1764227" cy="1764227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4DB7212-57D8-41C8-9454-80BCC0320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218" y="2725283"/>
            <a:ext cx="866218" cy="63697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7CA3DA4-A348-4F71-BF10-5F43E05619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071" y="2070228"/>
            <a:ext cx="4320418" cy="37437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DA92B4E-2961-43B8-BCC8-073389E24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082" y="2737210"/>
            <a:ext cx="193101" cy="14199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43E7219-05B6-4609-A453-AE4D7C6C2F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567" y="2804269"/>
            <a:ext cx="127377" cy="12737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E0BCDCE-B085-4CB9-889C-0C8D674DEE83}"/>
              </a:ext>
            </a:extLst>
          </p:cNvPr>
          <p:cNvSpPr txBox="1"/>
          <p:nvPr/>
        </p:nvSpPr>
        <p:spPr>
          <a:xfrm>
            <a:off x="7940320" y="2970992"/>
            <a:ext cx="8496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Сад памяти, посвящённый</a:t>
            </a:r>
            <a:endParaRPr lang="ru-RU" sz="800" b="1" dirty="0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3FA2601-58E5-4D0A-9AB6-9403DDB913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544" y="3001517"/>
            <a:ext cx="347375" cy="347375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</p:pic>
    </p:spTree>
    <p:extLst>
      <p:ext uri="{BB962C8B-B14F-4D97-AF65-F5344CB8AC3E}">
        <p14:creationId xmlns:p14="http://schemas.microsoft.com/office/powerpoint/2010/main" val="18473481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463</Words>
  <Application>Microsoft Office PowerPoint</Application>
  <PresentationFormat>Широкоэкранный</PresentationFormat>
  <Paragraphs>63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Franklin Gothic</vt:lpstr>
      <vt:lpstr>Franklin Gothic Book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USER_172</dc:creator>
  <cp:lastModifiedBy>Director</cp:lastModifiedBy>
  <cp:revision>31</cp:revision>
  <dcterms:created xsi:type="dcterms:W3CDTF">2025-04-15T00:28:59Z</dcterms:created>
  <dcterms:modified xsi:type="dcterms:W3CDTF">2025-04-28T00:48:47Z</dcterms:modified>
</cp:coreProperties>
</file>